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68" r:id="rId4"/>
    <p:sldId id="259" r:id="rId5"/>
    <p:sldId id="264" r:id="rId6"/>
    <p:sldId id="265" r:id="rId7"/>
    <p:sldId id="266" r:id="rId8"/>
    <p:sldId id="267" r:id="rId9"/>
    <p:sldId id="274" r:id="rId10"/>
    <p:sldId id="260" r:id="rId11"/>
    <p:sldId id="269" r:id="rId12"/>
    <p:sldId id="270" r:id="rId13"/>
    <p:sldId id="271" r:id="rId14"/>
    <p:sldId id="272" r:id="rId15"/>
    <p:sldId id="275" r:id="rId16"/>
    <p:sldId id="276" r:id="rId17"/>
    <p:sldId id="261" r:id="rId18"/>
    <p:sldId id="277" r:id="rId19"/>
    <p:sldId id="273" r:id="rId2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16"/>
    <p:restoredTop sz="86461"/>
  </p:normalViewPr>
  <p:slideViewPr>
    <p:cSldViewPr snapToGrid="0" snapToObjects="1">
      <p:cViewPr>
        <p:scale>
          <a:sx n="109" d="100"/>
          <a:sy n="109" d="100"/>
        </p:scale>
        <p:origin x="3632" y="2032"/>
      </p:cViewPr>
      <p:guideLst/>
    </p:cSldViewPr>
  </p:slideViewPr>
  <p:outlineViewPr>
    <p:cViewPr>
      <p:scale>
        <a:sx n="33" d="100"/>
        <a:sy n="33" d="100"/>
      </p:scale>
      <p:origin x="0" y="-93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5" d="100"/>
          <a:sy n="95" d="100"/>
        </p:scale>
        <p:origin x="372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FD30C-73B9-A846-86C3-F8B4A5578F38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3FEB0-D029-8F42-8CF3-692BDC3BB61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603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3FEB0-D029-8F42-8CF3-692BDC3BB611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2916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3FEB0-D029-8F42-8CF3-692BDC3BB611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0980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3FEB0-D029-8F42-8CF3-692BDC3BB611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3193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3FEB0-D029-8F42-8CF3-692BDC3BB611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5072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3FEB0-D029-8F42-8CF3-692BDC3BB611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40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 en byskola i Madurai, Indien, ordnar föräldrarna </a:t>
            </a:r>
            <a:r>
              <a:rPr lang="sv-SE"/>
              <a:t>extra </a:t>
            </a:r>
            <a:r>
              <a:rPr lang="sv-SE" smtClean="0"/>
              <a:t>kvällsskola </a:t>
            </a:r>
            <a:r>
              <a:rPr lang="sv-SE" dirty="0"/>
              <a:t>för barnen, särskilt för att flickor ska få bättre chanser att klara skolan, då de ofta tvingas lägga mycket tid på hushållssysslor.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3FEB0-D029-8F42-8CF3-692BDC3BB611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2266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Annanthi</a:t>
            </a:r>
            <a:r>
              <a:rPr lang="sv-SE" dirty="0"/>
              <a:t>,</a:t>
            </a:r>
            <a:r>
              <a:rPr lang="sv-SE" baseline="0" dirty="0"/>
              <a:t> 13 år, i byn i Madurai, Indien, är en av de flickor som går i kvällsskolan. Hon säger att hon inte tänker låta sig giftas bort förrän hon har gått ut gymnasiet och fått ett bra jobb. Tidigare var snittåldern för giftermål i hennes by mellan 12–14 år..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3FEB0-D029-8F42-8CF3-692BDC3BB611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8819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Barnarbete var vanligt i Sverige långt in på 1900-talet. Längst fram på den</a:t>
            </a:r>
            <a:r>
              <a:rPr lang="sv-SE" baseline="0" dirty="0"/>
              <a:t> här bilden </a:t>
            </a:r>
            <a:r>
              <a:rPr lang="sv-SE" dirty="0"/>
              <a:t>sitter barn som arbetade på </a:t>
            </a:r>
            <a:r>
              <a:rPr lang="sv-SE"/>
              <a:t>Stockholms skofabrik, 1897</a:t>
            </a:r>
            <a:r>
              <a:rPr lang="sv-SE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3FEB0-D029-8F42-8CF3-692BDC3BB611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5470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FN:s globala mål för hållbar utveckling som världen ledare kom överens om 2015, ska </a:t>
            </a:r>
            <a:r>
              <a:rPr lang="sv-SE"/>
              <a:t>uppnås till år </a:t>
            </a:r>
            <a:r>
              <a:rPr lang="sv-SE" dirty="0"/>
              <a:t>2030.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3FEB0-D029-8F42-8CF3-692BDC3BB611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8319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På bilderna: fyra ungdomar från olika delar av världen, med olika förutsättningar och villkor. Från vänster: Singapore, Sverige, Indien, Kambodja.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3FEB0-D029-8F42-8CF3-692BDC3BB611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5842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3FEB0-D029-8F42-8CF3-692BDC3BB611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5548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Klassrum på Kambodjas landsbygd. I snitt börjar 95 % av barnen i Kambodja i grundskolan, men nära häften av dem hoppar av innan (motsvarigheten till ) högstadiet.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3FEB0-D029-8F42-8CF3-692BDC3BB611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3376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3FEB0-D029-8F42-8CF3-692BDC3BB611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4261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På bilden: En pappa i Jemen har gått till läkare med sin lilla dotter.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3FEB0-D029-8F42-8CF3-692BDC3BB611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3739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Fabrik i Nederländerna.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3FEB0-D029-8F42-8CF3-692BDC3BB611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8261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Invånare i ett fattigt område i Kapstaden, Sydafrika, fyller på rent vatten i plastdunkar.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3FEB0-D029-8F42-8CF3-692BDC3BB611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3961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3FEB0-D029-8F42-8CF3-692BDC3BB611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4976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583676" y="478246"/>
            <a:ext cx="10515600" cy="1325563"/>
          </a:xfrm>
        </p:spPr>
        <p:txBody>
          <a:bodyPr anchor="t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24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6317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1454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2275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2619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170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583676" y="478246"/>
            <a:ext cx="10515600" cy="1325563"/>
          </a:xfrm>
        </p:spPr>
        <p:txBody>
          <a:bodyPr anchor="t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75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11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4998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5760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659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855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475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2019-01-28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0616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344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33443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4" t="3444" r="44134" b="3576"/>
          <a:stretch/>
        </p:blipFill>
        <p:spPr>
          <a:xfrm>
            <a:off x="11462134" y="0"/>
            <a:ext cx="471900" cy="664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4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1" r:id="rId3"/>
    <p:sldLayoutId id="2147483660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hyperlink" Target="https://youtu.be/JrjKWj9AxJU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Att jämföra länder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1" y="1141027"/>
            <a:ext cx="9519416" cy="535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47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Faktatyper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Geografi</a:t>
            </a:r>
          </a:p>
          <a:p>
            <a:r>
              <a:rPr lang="sv-SE" dirty="0"/>
              <a:t>Klimat</a:t>
            </a:r>
          </a:p>
          <a:p>
            <a:r>
              <a:rPr lang="sv-SE" dirty="0"/>
              <a:t>Befolkning och språk</a:t>
            </a:r>
          </a:p>
          <a:p>
            <a:r>
              <a:rPr lang="sv-SE" dirty="0"/>
              <a:t>Utbildning</a:t>
            </a:r>
          </a:p>
          <a:p>
            <a:r>
              <a:rPr lang="sv-SE" dirty="0"/>
              <a:t>Massmedier</a:t>
            </a:r>
          </a:p>
          <a:p>
            <a:r>
              <a:rPr lang="sv-SE" dirty="0"/>
              <a:t>Politiskt system</a:t>
            </a:r>
          </a:p>
          <a:p>
            <a:r>
              <a:rPr lang="sv-SE" dirty="0"/>
              <a:t>Sociala förhållanden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/>
              <a:t>Ekonomi</a:t>
            </a:r>
          </a:p>
          <a:p>
            <a:r>
              <a:rPr lang="sv-SE" dirty="0"/>
              <a:t>Naturtillgångar och energi</a:t>
            </a:r>
          </a:p>
          <a:p>
            <a:r>
              <a:rPr lang="sv-SE" dirty="0"/>
              <a:t>Jordbruk och fiske</a:t>
            </a:r>
          </a:p>
          <a:p>
            <a:r>
              <a:rPr lang="sv-SE" dirty="0"/>
              <a:t>Utrikeshandel</a:t>
            </a:r>
          </a:p>
          <a:p>
            <a:r>
              <a:rPr lang="sv-SE" dirty="0"/>
              <a:t>Arbetsmarknad</a:t>
            </a:r>
          </a:p>
          <a:p>
            <a:r>
              <a:rPr lang="sv-SE" dirty="0"/>
              <a:t>Utrikespolitik och försvar</a:t>
            </a:r>
          </a:p>
          <a:p>
            <a:r>
              <a:rPr lang="sv-SE" dirty="0"/>
              <a:t>Turism </a:t>
            </a:r>
          </a:p>
        </p:txBody>
      </p:sp>
    </p:spTree>
    <p:extLst>
      <p:ext uri="{BB962C8B-B14F-4D97-AF65-F5344CB8AC3E}">
        <p14:creationId xmlns:p14="http://schemas.microsoft.com/office/powerpoint/2010/main" val="530417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med rundade hörn 6"/>
          <p:cNvSpPr/>
          <p:nvPr/>
        </p:nvSpPr>
        <p:spPr>
          <a:xfrm>
            <a:off x="2268694" y="1500995"/>
            <a:ext cx="6821906" cy="5357005"/>
          </a:xfrm>
          <a:prstGeom prst="roundRect">
            <a:avLst>
              <a:gd name="adj" fmla="val 4718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13347" y="175432"/>
            <a:ext cx="10334436" cy="1325563"/>
          </a:xfrm>
        </p:spPr>
        <p:txBody>
          <a:bodyPr/>
          <a:lstStyle/>
          <a:p>
            <a:r>
              <a:rPr lang="sv-SE" dirty="0"/>
              <a:t>Välj länder</a:t>
            </a:r>
          </a:p>
        </p:txBody>
      </p:sp>
      <p:sp>
        <p:nvSpPr>
          <p:cNvPr id="9" name="Rektangel 8"/>
          <p:cNvSpPr/>
          <p:nvPr/>
        </p:nvSpPr>
        <p:spPr>
          <a:xfrm>
            <a:off x="2268693" y="6126051"/>
            <a:ext cx="6821907" cy="7515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Content Placeholder 10">
            <a:extLst>
              <a:ext uri="{FF2B5EF4-FFF2-40B4-BE49-F238E27FC236}">
                <a16:creationId xmlns="" xmlns:a16="http://schemas.microsoft.com/office/drawing/2014/main" id="{71D966EF-F0C0-B247-AA8D-F4CF3B8CD7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b="12260"/>
          <a:stretch/>
        </p:blipFill>
        <p:spPr>
          <a:xfrm>
            <a:off x="2583584" y="1777710"/>
            <a:ext cx="6192125" cy="5080290"/>
          </a:xfrm>
        </p:spPr>
      </p:pic>
    </p:spTree>
    <p:extLst>
      <p:ext uri="{BB962C8B-B14F-4D97-AF65-F5344CB8AC3E}">
        <p14:creationId xmlns:p14="http://schemas.microsoft.com/office/powerpoint/2010/main" val="1434639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med rundade hörn 6"/>
          <p:cNvSpPr/>
          <p:nvPr/>
        </p:nvSpPr>
        <p:spPr>
          <a:xfrm>
            <a:off x="513347" y="2678442"/>
            <a:ext cx="5735438" cy="4199171"/>
          </a:xfrm>
          <a:prstGeom prst="roundRect">
            <a:avLst>
              <a:gd name="adj" fmla="val 4718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13347" y="175432"/>
            <a:ext cx="10334436" cy="1325563"/>
          </a:xfrm>
        </p:spPr>
        <p:txBody>
          <a:bodyPr/>
          <a:lstStyle/>
          <a:p>
            <a:r>
              <a:rPr lang="sv-SE" dirty="0"/>
              <a:t>Skapa en egen tabell</a:t>
            </a:r>
          </a:p>
        </p:txBody>
      </p:sp>
      <p:sp>
        <p:nvSpPr>
          <p:cNvPr id="11" name="Rektangel 10"/>
          <p:cNvSpPr/>
          <p:nvPr/>
        </p:nvSpPr>
        <p:spPr>
          <a:xfrm>
            <a:off x="513347" y="6126051"/>
            <a:ext cx="10447170" cy="7515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med rundade hörn 7"/>
          <p:cNvSpPr/>
          <p:nvPr/>
        </p:nvSpPr>
        <p:spPr>
          <a:xfrm>
            <a:off x="5250167" y="1500995"/>
            <a:ext cx="5710349" cy="5357005"/>
          </a:xfrm>
          <a:prstGeom prst="roundRect">
            <a:avLst>
              <a:gd name="adj" fmla="val 4718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1D6D21E2-8497-1B41-9315-1CB0C4FD79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364"/>
          <a:stretch/>
        </p:blipFill>
        <p:spPr>
          <a:xfrm>
            <a:off x="5563318" y="1777709"/>
            <a:ext cx="5109100" cy="508029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F95709A7-DBD7-4C41-965D-D0420AA9CC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844"/>
          <a:stretch/>
        </p:blipFill>
        <p:spPr>
          <a:xfrm>
            <a:off x="828238" y="2955157"/>
            <a:ext cx="4421930" cy="392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26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med rundade hörn 6"/>
          <p:cNvSpPr/>
          <p:nvPr/>
        </p:nvSpPr>
        <p:spPr>
          <a:xfrm>
            <a:off x="513347" y="2678442"/>
            <a:ext cx="5735438" cy="4199171"/>
          </a:xfrm>
          <a:prstGeom prst="roundRect">
            <a:avLst>
              <a:gd name="adj" fmla="val 4718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13347" y="175432"/>
            <a:ext cx="10334436" cy="1325563"/>
          </a:xfrm>
        </p:spPr>
        <p:txBody>
          <a:bodyPr/>
          <a:lstStyle/>
          <a:p>
            <a:r>
              <a:rPr lang="sv-SE" dirty="0"/>
              <a:t>Förändring över tid</a:t>
            </a:r>
          </a:p>
        </p:txBody>
      </p:sp>
      <p:sp>
        <p:nvSpPr>
          <p:cNvPr id="11" name="Rektangel 10"/>
          <p:cNvSpPr/>
          <p:nvPr/>
        </p:nvSpPr>
        <p:spPr>
          <a:xfrm>
            <a:off x="513347" y="6126051"/>
            <a:ext cx="10447170" cy="7515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med rundade hörn 7"/>
          <p:cNvSpPr/>
          <p:nvPr/>
        </p:nvSpPr>
        <p:spPr>
          <a:xfrm>
            <a:off x="5255579" y="2002038"/>
            <a:ext cx="5704938" cy="4875576"/>
          </a:xfrm>
          <a:prstGeom prst="roundRect">
            <a:avLst>
              <a:gd name="adj" fmla="val 4718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F95709A7-DBD7-4C41-965D-D0420AA9CC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757" b="18153"/>
          <a:stretch/>
        </p:blipFill>
        <p:spPr>
          <a:xfrm>
            <a:off x="828239" y="2955157"/>
            <a:ext cx="4427340" cy="3922456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="" xmlns:a16="http://schemas.microsoft.com/office/drawing/2014/main" id="{D8DDF3DB-B407-5A4E-9708-2C2E61EF7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907" y="2265106"/>
            <a:ext cx="5094834" cy="461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38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914E0A73-A93C-8C4A-9D4D-83730881F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="" xmlns:a16="http://schemas.microsoft.com/office/drawing/2014/main" id="{053EF061-642B-D84F-8B6C-4399C9E7C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76" y="478246"/>
            <a:ext cx="10515600" cy="204549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Satsning på flickors utbildning…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196FD41-B1D0-9042-8609-F74CD7EDCEF1}"/>
              </a:ext>
            </a:extLst>
          </p:cNvPr>
          <p:cNvSpPr/>
          <p:nvPr/>
        </p:nvSpPr>
        <p:spPr>
          <a:xfrm>
            <a:off x="172772" y="6539057"/>
            <a:ext cx="128112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</a:rPr>
              <a:t>Foto: Kim </a:t>
            </a:r>
            <a:r>
              <a:rPr lang="sv-SE" sz="800" dirty="0" err="1">
                <a:solidFill>
                  <a:schemeClr val="bg1"/>
                </a:solidFill>
              </a:rPr>
              <a:t>Naylor</a:t>
            </a:r>
            <a:r>
              <a:rPr lang="sv-SE" sz="800" dirty="0">
                <a:solidFill>
                  <a:schemeClr val="bg1"/>
                </a:solidFill>
              </a:rPr>
              <a:t>/WCPF</a:t>
            </a:r>
          </a:p>
        </p:txBody>
      </p:sp>
    </p:spTree>
    <p:extLst>
      <p:ext uri="{BB962C8B-B14F-4D97-AF65-F5344CB8AC3E}">
        <p14:creationId xmlns:p14="http://schemas.microsoft.com/office/powerpoint/2010/main" val="820916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914E0A73-A93C-8C4A-9D4D-83730881F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="" xmlns:a16="http://schemas.microsoft.com/office/drawing/2014/main" id="{B87CF212-A17F-984B-82B9-845564645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76" y="478246"/>
            <a:ext cx="10515600" cy="204549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… leder till ökad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jämställdhet </a:t>
            </a:r>
            <a:r>
              <a:rPr lang="sv-SE" dirty="0"/>
              <a:t>och hälsa.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="" xmlns:a16="http://schemas.microsoft.com/office/drawing/2014/main" id="{5196FD41-B1D0-9042-8609-F74CD7EDCEF1}"/>
              </a:ext>
            </a:extLst>
          </p:cNvPr>
          <p:cNvSpPr/>
          <p:nvPr/>
        </p:nvSpPr>
        <p:spPr>
          <a:xfrm>
            <a:off x="172772" y="6539057"/>
            <a:ext cx="128112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</a:rPr>
              <a:t>Foto: Kim </a:t>
            </a:r>
            <a:r>
              <a:rPr lang="sv-SE" sz="800" dirty="0" err="1">
                <a:solidFill>
                  <a:schemeClr val="bg1"/>
                </a:solidFill>
              </a:rPr>
              <a:t>Naylor</a:t>
            </a:r>
            <a:r>
              <a:rPr lang="sv-SE" sz="800" dirty="0">
                <a:solidFill>
                  <a:schemeClr val="bg1"/>
                </a:solidFill>
              </a:rPr>
              <a:t>/WCPF</a:t>
            </a:r>
          </a:p>
        </p:txBody>
      </p:sp>
    </p:spTree>
    <p:extLst>
      <p:ext uri="{BB962C8B-B14F-4D97-AF65-F5344CB8AC3E}">
        <p14:creationId xmlns:p14="http://schemas.microsoft.com/office/powerpoint/2010/main" val="4148344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D48FD1C-DE9A-E44C-841A-E4534B660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" y="67"/>
            <a:ext cx="12191760" cy="6857865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9D36245-28EF-A84E-90FA-19A0AA5706DF}"/>
              </a:ext>
            </a:extLst>
          </p:cNvPr>
          <p:cNvSpPr/>
          <p:nvPr/>
        </p:nvSpPr>
        <p:spPr>
          <a:xfrm>
            <a:off x="208097" y="6539057"/>
            <a:ext cx="20826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800" dirty="0">
                <a:solidFill>
                  <a:srgbClr val="54595D"/>
                </a:solidFill>
              </a:rPr>
              <a:t>Foto: Digitala stadsmuseet/Public </a:t>
            </a:r>
            <a:r>
              <a:rPr lang="sv-SE" sz="800" dirty="0" err="1">
                <a:solidFill>
                  <a:srgbClr val="54595D"/>
                </a:solidFill>
              </a:rPr>
              <a:t>domain</a:t>
            </a:r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3804348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57" y="849198"/>
            <a:ext cx="5099116" cy="5099116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57" y="849198"/>
            <a:ext cx="5099116" cy="5099116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403" y="849198"/>
            <a:ext cx="5093023" cy="50991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18FFB51-0210-0E4C-92BE-098C40357A35}"/>
              </a:ext>
            </a:extLst>
          </p:cNvPr>
          <p:cNvSpPr/>
          <p:nvPr/>
        </p:nvSpPr>
        <p:spPr>
          <a:xfrm>
            <a:off x="265782" y="6469362"/>
            <a:ext cx="105189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800" dirty="0"/>
              <a:t>Foto: </a:t>
            </a:r>
            <a:r>
              <a:rPr lang="sv-SE" sz="800" dirty="0" err="1"/>
              <a:t>Shutterstock</a:t>
            </a:r>
            <a:r>
              <a:rPr lang="sv-SE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009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914E0A73-A93C-8C4A-9D4D-83730881F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88" y="787158"/>
            <a:ext cx="10294045" cy="506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07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Landguiden </a:t>
            </a:r>
            <a:br>
              <a:rPr lang="sv-SE" dirty="0"/>
            </a:br>
            <a:r>
              <a:rPr lang="sv-SE" dirty="0"/>
              <a:t>i skolan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1" y="1141027"/>
            <a:ext cx="9519416" cy="535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26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1" y="1141027"/>
            <a:ext cx="9519416" cy="5354041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450" y="899376"/>
            <a:ext cx="3110459" cy="3110459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108" y="476992"/>
            <a:ext cx="3114504" cy="3114504"/>
          </a:xfrm>
          <a:prstGeom prst="rect">
            <a:avLst/>
          </a:prstGeom>
        </p:spPr>
      </p:pic>
      <p:sp>
        <p:nvSpPr>
          <p:cNvPr id="14" name="Rectangle 7">
            <a:extLst>
              <a:ext uri="{FF2B5EF4-FFF2-40B4-BE49-F238E27FC236}">
                <a16:creationId xmlns="" xmlns:a16="http://schemas.microsoft.com/office/drawing/2014/main" id="{5196FD41-B1D0-9042-8609-F74CD7EDCEF1}"/>
              </a:ext>
            </a:extLst>
          </p:cNvPr>
          <p:cNvSpPr/>
          <p:nvPr/>
        </p:nvSpPr>
        <p:spPr>
          <a:xfrm>
            <a:off x="187382" y="6552386"/>
            <a:ext cx="3470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  <a:latin typeface="source sans pro" panose="020F0502020204030204" pitchFamily="34" charset="0"/>
              </a:rPr>
              <a:t>Foto: Kim </a:t>
            </a:r>
            <a:r>
              <a:rPr lang="sv-SE" sz="800" dirty="0" err="1" smtClean="0">
                <a:solidFill>
                  <a:schemeClr val="bg1"/>
                </a:solidFill>
                <a:latin typeface="source sans pro" panose="020F0502020204030204" pitchFamily="34" charset="0"/>
              </a:rPr>
              <a:t>Naylor</a:t>
            </a:r>
            <a:r>
              <a:rPr lang="sv-SE" sz="800" dirty="0" smtClean="0">
                <a:solidFill>
                  <a:schemeClr val="bg1"/>
                </a:solidFill>
                <a:latin typeface="source sans pro" panose="020F0502020204030204" pitchFamily="34" charset="0"/>
              </a:rPr>
              <a:t>/WCP, </a:t>
            </a:r>
            <a:r>
              <a:rPr lang="sv-SE" sz="800" dirty="0" smtClean="0">
                <a:solidFill>
                  <a:schemeClr val="bg1"/>
                </a:solidFill>
                <a:latin typeface="Arial" panose="020B0604020202020204" pitchFamily="34" charset="0"/>
              </a:rPr>
              <a:t>UN </a:t>
            </a:r>
            <a:r>
              <a:rPr lang="sv-SE" sz="800" dirty="0">
                <a:solidFill>
                  <a:schemeClr val="bg1"/>
                </a:solidFill>
                <a:latin typeface="Arial" panose="020B0604020202020204" pitchFamily="34" charset="0"/>
              </a:rPr>
              <a:t>Photo/Gill </a:t>
            </a:r>
            <a:r>
              <a:rPr lang="sv-SE" sz="800" dirty="0" err="1">
                <a:solidFill>
                  <a:schemeClr val="bg1"/>
                </a:solidFill>
                <a:latin typeface="Arial" panose="020B0604020202020204" pitchFamily="34" charset="0"/>
              </a:rPr>
              <a:t>Fickling</a:t>
            </a:r>
            <a:endParaRPr lang="sv-SE" sz="800" dirty="0">
              <a:solidFill>
                <a:schemeClr val="bg1"/>
              </a:solidFill>
            </a:endParaRPr>
          </a:p>
          <a:p>
            <a:r>
              <a:rPr lang="sv-SE" sz="800" dirty="0" smtClean="0">
                <a:solidFill>
                  <a:schemeClr val="bg1"/>
                </a:solidFill>
                <a:latin typeface="source sans pro" panose="020F0502020204030204" pitchFamily="34" charset="0"/>
              </a:rPr>
              <a:t> </a:t>
            </a:r>
            <a:endParaRPr lang="sv-SE" sz="800" dirty="0">
              <a:solidFill>
                <a:schemeClr val="bg1"/>
              </a:solidFill>
            </a:endParaRPr>
          </a:p>
        </p:txBody>
      </p:sp>
      <p:pic>
        <p:nvPicPr>
          <p:cNvPr id="17" name="Bildobjekt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32" y="3384505"/>
            <a:ext cx="3105233" cy="3099144"/>
          </a:xfrm>
          <a:prstGeom prst="rect">
            <a:avLst/>
          </a:prstGeom>
        </p:spPr>
      </p:pic>
      <p:pic>
        <p:nvPicPr>
          <p:cNvPr id="18" name="Bildobjekt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38" y="3062623"/>
            <a:ext cx="3102364" cy="310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379999"/>
            <a:ext cx="10048573" cy="616076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13347" y="829579"/>
            <a:ext cx="10334436" cy="1325563"/>
          </a:xfrm>
        </p:spPr>
        <p:txBody>
          <a:bodyPr/>
          <a:lstStyle/>
          <a:p>
            <a:pPr algn="r"/>
            <a:r>
              <a:rPr lang="sv-SE" dirty="0"/>
              <a:t>Landguiden: </a:t>
            </a:r>
            <a:br>
              <a:rPr lang="sv-SE" dirty="0"/>
            </a:br>
            <a:r>
              <a:rPr lang="sv-SE" dirty="0"/>
              <a:t>Statistikverktyget</a:t>
            </a:r>
          </a:p>
        </p:txBody>
      </p:sp>
    </p:spTree>
    <p:extLst>
      <p:ext uri="{BB962C8B-B14F-4D97-AF65-F5344CB8AC3E}">
        <p14:creationId xmlns:p14="http://schemas.microsoft.com/office/powerpoint/2010/main" val="1618224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" y="0"/>
            <a:ext cx="12192000" cy="6858000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83676" y="478246"/>
            <a:ext cx="10515600" cy="1325563"/>
          </a:xfrm>
        </p:spPr>
        <p:txBody>
          <a:bodyPr anchor="t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Indikator:</a:t>
            </a:r>
            <a:br>
              <a:rPr lang="sv-SE" dirty="0"/>
            </a:br>
            <a:r>
              <a:rPr lang="sv-SE" dirty="0"/>
              <a:t>Andel barn som börjar grundskolan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196FD41-B1D0-9042-8609-F74CD7EDCEF1}"/>
              </a:ext>
            </a:extLst>
          </p:cNvPr>
          <p:cNvSpPr/>
          <p:nvPr/>
        </p:nvSpPr>
        <p:spPr>
          <a:xfrm>
            <a:off x="172772" y="6539057"/>
            <a:ext cx="26923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  <a:latin typeface="source sans pro" panose="020F0502020204030204" pitchFamily="34" charset="0"/>
              </a:rPr>
              <a:t>Foto: Kim </a:t>
            </a:r>
            <a:r>
              <a:rPr lang="sv-SE" sz="800" dirty="0" err="1">
                <a:solidFill>
                  <a:schemeClr val="bg1"/>
                </a:solidFill>
                <a:latin typeface="source sans pro" panose="020F0502020204030204" pitchFamily="34" charset="0"/>
              </a:rPr>
              <a:t>Naylor</a:t>
            </a:r>
            <a:r>
              <a:rPr lang="sv-SE" sz="800" dirty="0">
                <a:solidFill>
                  <a:schemeClr val="bg1"/>
                </a:solidFill>
                <a:latin typeface="source sans pro" panose="020F0502020204030204" pitchFamily="34" charset="0"/>
              </a:rPr>
              <a:t>/WCPF</a:t>
            </a:r>
          </a:p>
        </p:txBody>
      </p:sp>
    </p:spTree>
    <p:extLst>
      <p:ext uri="{BB962C8B-B14F-4D97-AF65-F5344CB8AC3E}">
        <p14:creationId xmlns:p14="http://schemas.microsoft.com/office/powerpoint/2010/main" val="23301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" y="16042"/>
            <a:ext cx="12192000" cy="6858000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83676" y="478246"/>
            <a:ext cx="10515600" cy="2045498"/>
          </a:xfrm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Indikator</a:t>
            </a:r>
            <a:r>
              <a:rPr lang="sv-SE" dirty="0" smtClean="0"/>
              <a:t>:</a:t>
            </a:r>
            <a:r>
              <a:rPr lang="sv-SE" dirty="0"/>
              <a:t/>
            </a:r>
            <a:br>
              <a:rPr lang="sv-SE" dirty="0"/>
            </a:br>
            <a:r>
              <a:rPr lang="sv-SE" dirty="0"/>
              <a:t>Antal mobilabonnemang</a:t>
            </a:r>
            <a:br>
              <a:rPr lang="sv-SE" dirty="0"/>
            </a:br>
            <a:r>
              <a:rPr lang="sv-SE" dirty="0"/>
              <a:t>per 100 invånare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2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" y="0"/>
            <a:ext cx="12192000" cy="6858000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83676" y="478246"/>
            <a:ext cx="10515600" cy="2045498"/>
          </a:xfrm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Indikator: </a:t>
            </a:r>
            <a:br>
              <a:rPr lang="sv-SE" dirty="0"/>
            </a:br>
            <a:r>
              <a:rPr lang="sv-SE" dirty="0"/>
              <a:t>Offentliga utgifter för </a:t>
            </a:r>
            <a:br>
              <a:rPr lang="sv-SE" dirty="0"/>
            </a:br>
            <a:r>
              <a:rPr lang="sv-SE" dirty="0"/>
              <a:t>hälsovård i andel av BNP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196FD41-B1D0-9042-8609-F74CD7EDCEF1}"/>
              </a:ext>
            </a:extLst>
          </p:cNvPr>
          <p:cNvSpPr/>
          <p:nvPr/>
        </p:nvSpPr>
        <p:spPr>
          <a:xfrm>
            <a:off x="172772" y="6539057"/>
            <a:ext cx="39725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  <a:latin typeface="source sans pro" panose="020F0502020204030204" pitchFamily="34" charset="0"/>
              </a:rPr>
              <a:t>Foto: Peter </a:t>
            </a:r>
            <a:r>
              <a:rPr lang="sv-SE" sz="800" dirty="0" err="1">
                <a:solidFill>
                  <a:schemeClr val="bg1"/>
                </a:solidFill>
                <a:latin typeface="source sans pro" panose="020F0502020204030204" pitchFamily="34" charset="0"/>
              </a:rPr>
              <a:t>Biro</a:t>
            </a:r>
            <a:r>
              <a:rPr lang="sv-SE" sz="800" dirty="0">
                <a:solidFill>
                  <a:schemeClr val="bg1"/>
                </a:solidFill>
                <a:latin typeface="source sans pro" panose="020F0502020204030204" pitchFamily="34" charset="0"/>
              </a:rPr>
              <a:t>/</a:t>
            </a:r>
            <a:r>
              <a:rPr lang="sv-SE" sz="800" dirty="0" err="1">
                <a:solidFill>
                  <a:schemeClr val="bg1"/>
                </a:solidFill>
                <a:latin typeface="source sans pro" panose="020F0502020204030204" pitchFamily="34" charset="0"/>
              </a:rPr>
              <a:t>European</a:t>
            </a:r>
            <a:r>
              <a:rPr lang="sv-SE" sz="800" dirty="0">
                <a:solidFill>
                  <a:schemeClr val="bg1"/>
                </a:solidFill>
                <a:latin typeface="source sans pro" panose="020F0502020204030204" pitchFamily="34" charset="0"/>
              </a:rPr>
              <a:t> Union/</a:t>
            </a:r>
            <a:r>
              <a:rPr lang="sv-SE" sz="800" dirty="0" err="1">
                <a:solidFill>
                  <a:schemeClr val="bg1"/>
                </a:solidFill>
                <a:latin typeface="source sans pro" panose="020F0502020204030204" pitchFamily="34" charset="0"/>
              </a:rPr>
              <a:t>Wikimedia</a:t>
            </a:r>
            <a:r>
              <a:rPr lang="sv-SE" sz="800" dirty="0">
                <a:solidFill>
                  <a:schemeClr val="bg1"/>
                </a:solidFill>
                <a:latin typeface="source sans pro" panose="020F0502020204030204" pitchFamily="34" charset="0"/>
              </a:rPr>
              <a:t> </a:t>
            </a:r>
            <a:r>
              <a:rPr lang="sv-SE" sz="800" dirty="0" err="1">
                <a:solidFill>
                  <a:schemeClr val="bg1"/>
                </a:solidFill>
                <a:latin typeface="source sans pro" panose="020F0502020204030204" pitchFamily="34" charset="0"/>
              </a:rPr>
              <a:t>Commons</a:t>
            </a:r>
            <a:endParaRPr lang="sv-SE" sz="800" dirty="0">
              <a:solidFill>
                <a:schemeClr val="bg1"/>
              </a:solidFill>
              <a:latin typeface="source sans pr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09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" y="0"/>
            <a:ext cx="12192000" cy="6858000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83676" y="478246"/>
            <a:ext cx="10515600" cy="2045498"/>
          </a:xfrm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Indikator: </a:t>
            </a:r>
            <a:br>
              <a:rPr lang="sv-SE" dirty="0"/>
            </a:br>
            <a:r>
              <a:rPr lang="sv-SE" dirty="0"/>
              <a:t>Utsläpp av koldioxid totalt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1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" y="0"/>
            <a:ext cx="12192000" cy="6858000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83676" y="478246"/>
            <a:ext cx="10515600" cy="2045498"/>
          </a:xfrm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Indikator: </a:t>
            </a:r>
            <a:br>
              <a:rPr lang="sv-SE" dirty="0"/>
            </a:br>
            <a:r>
              <a:rPr lang="sv-SE" dirty="0"/>
              <a:t>Andel av befolkningen som </a:t>
            </a:r>
            <a:br>
              <a:rPr lang="sv-SE" dirty="0"/>
            </a:br>
            <a:r>
              <a:rPr lang="sv-SE" dirty="0"/>
              <a:t>har tillgång till rent vatten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5196FD41-B1D0-9042-8609-F74CD7EDCEF1}"/>
              </a:ext>
            </a:extLst>
          </p:cNvPr>
          <p:cNvSpPr/>
          <p:nvPr/>
        </p:nvSpPr>
        <p:spPr>
          <a:xfrm>
            <a:off x="172772" y="6539057"/>
            <a:ext cx="26923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</a:rPr>
              <a:t>Foto: Mark Fisher/</a:t>
            </a:r>
            <a:r>
              <a:rPr lang="sv-SE" sz="800" dirty="0" err="1">
                <a:solidFill>
                  <a:schemeClr val="bg1"/>
                </a:solidFill>
              </a:rPr>
              <a:t>Shutterstock</a:t>
            </a:r>
            <a:r>
              <a:rPr lang="sv-SE" sz="8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590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387619"/>
            <a:ext cx="10048573" cy="6160769"/>
          </a:xfrm>
          <a:prstGeom prst="rect">
            <a:avLst/>
          </a:prstGeom>
        </p:spPr>
      </p:pic>
      <p:grpSp>
        <p:nvGrpSpPr>
          <p:cNvPr id="5" name="Grupp 4"/>
          <p:cNvGrpSpPr/>
          <p:nvPr/>
        </p:nvGrpSpPr>
        <p:grpSpPr>
          <a:xfrm>
            <a:off x="9581541" y="682581"/>
            <a:ext cx="940158" cy="940158"/>
            <a:chOff x="7714445" y="721217"/>
            <a:chExt cx="940158" cy="940158"/>
          </a:xfrm>
        </p:grpSpPr>
        <p:sp>
          <p:nvSpPr>
            <p:cNvPr id="2" name="Ellips 1"/>
            <p:cNvSpPr/>
            <p:nvPr/>
          </p:nvSpPr>
          <p:spPr>
            <a:xfrm>
              <a:off x="7714445" y="721217"/>
              <a:ext cx="940158" cy="9401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" name="Triangel 2"/>
            <p:cNvSpPr/>
            <p:nvPr/>
          </p:nvSpPr>
          <p:spPr>
            <a:xfrm rot="5400000">
              <a:off x="8010661" y="991673"/>
              <a:ext cx="463125" cy="39924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6" name="Platshållare för innehåll 2"/>
          <p:cNvSpPr>
            <a:spLocks noGrp="1"/>
          </p:cNvSpPr>
          <p:nvPr>
            <p:ph sz="half" idx="1"/>
          </p:nvPr>
        </p:nvSpPr>
        <p:spPr>
          <a:xfrm>
            <a:off x="8955843" y="1697350"/>
            <a:ext cx="2191553" cy="3278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sz="1400" dirty="0">
                <a:hlinkClick r:id="rId4"/>
              </a:rPr>
              <a:t>Se film om Landguiden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4255914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354</Words>
  <Application>Microsoft Macintosh PowerPoint</Application>
  <PresentationFormat>Bredbild</PresentationFormat>
  <Paragraphs>64</Paragraphs>
  <Slides>19</Slides>
  <Notes>17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3" baseType="lpstr">
      <vt:lpstr>Calibri</vt:lpstr>
      <vt:lpstr>source sans pro</vt:lpstr>
      <vt:lpstr>Arial</vt:lpstr>
      <vt:lpstr>Office-tema</vt:lpstr>
      <vt:lpstr>Att jämföra länder</vt:lpstr>
      <vt:lpstr>PowerPoint-presentation</vt:lpstr>
      <vt:lpstr>Landguiden:  Statistikverktyget</vt:lpstr>
      <vt:lpstr>Indikator: Andel barn som börjar grundskolan</vt:lpstr>
      <vt:lpstr>Indikator: Antal mobilabonnemang per 100 invånare</vt:lpstr>
      <vt:lpstr>Indikator:  Offentliga utgifter för  hälsovård i andel av BNP</vt:lpstr>
      <vt:lpstr>Indikator:  Utsläpp av koldioxid totalt</vt:lpstr>
      <vt:lpstr>Indikator:  Andel av befolkningen som  har tillgång till rent vatten</vt:lpstr>
      <vt:lpstr>PowerPoint-presentation</vt:lpstr>
      <vt:lpstr>Faktatyper</vt:lpstr>
      <vt:lpstr>Välj länder</vt:lpstr>
      <vt:lpstr>Skapa en egen tabell</vt:lpstr>
      <vt:lpstr>Förändring över tid</vt:lpstr>
      <vt:lpstr>Satsning på flickors utbildning…</vt:lpstr>
      <vt:lpstr>… leder till ökad  jämställdhet och hälsa.</vt:lpstr>
      <vt:lpstr>PowerPoint-presentation</vt:lpstr>
      <vt:lpstr>PowerPoint-presentation</vt:lpstr>
      <vt:lpstr>PowerPoint-presentation</vt:lpstr>
      <vt:lpstr>Landguiden  i skolan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Andreas Hallbert</dc:creator>
  <cp:lastModifiedBy>andreas</cp:lastModifiedBy>
  <cp:revision>60</cp:revision>
  <dcterms:created xsi:type="dcterms:W3CDTF">2018-12-28T10:34:32Z</dcterms:created>
  <dcterms:modified xsi:type="dcterms:W3CDTF">2019-01-28T12:42:20Z</dcterms:modified>
</cp:coreProperties>
</file>