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283" r:id="rId3"/>
    <p:sldId id="280" r:id="rId4"/>
    <p:sldId id="276" r:id="rId5"/>
    <p:sldId id="295" r:id="rId6"/>
    <p:sldId id="279" r:id="rId7"/>
    <p:sldId id="282" r:id="rId8"/>
    <p:sldId id="281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61" r:id="rId20"/>
    <p:sldId id="273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16"/>
    <p:restoredTop sz="86461"/>
  </p:normalViewPr>
  <p:slideViewPr>
    <p:cSldViewPr snapToGrid="0" snapToObjects="1">
      <p:cViewPr varScale="1">
        <p:scale>
          <a:sx n="194" d="100"/>
          <a:sy n="194" d="100"/>
        </p:scale>
        <p:origin x="38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5876D-414B-364B-AD9A-4BCC38611DDD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C8B9F-0166-7148-8072-331A1B0E152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4123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3823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7346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6161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FN:s generalförsamling diskuterar situationen i Afghanistan, december 2018.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9748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mtClean="0"/>
              <a:t>EU-flaggor </a:t>
            </a:r>
            <a:r>
              <a:rPr lang="sv-SE" dirty="0"/>
              <a:t>vajar i Bryssel.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3096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Värlsbankens</a:t>
            </a:r>
            <a:r>
              <a:rPr lang="sv-SE" dirty="0"/>
              <a:t> byggnad i Washington DC, USA.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11545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Flagga med WHO:s emblem.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4854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En bild från en konferens om livsmedelssäkerhet i Latinamerika och Karibien.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3517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Världshandelsorganisationens huvudkontor i Schweiz. 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0773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Unescos </a:t>
            </a:r>
            <a:r>
              <a:rPr lang="sv-SE" dirty="0" err="1"/>
              <a:t>hudvudkontor</a:t>
            </a:r>
            <a:r>
              <a:rPr lang="sv-SE" dirty="0"/>
              <a:t> i Paris, Frankrike.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5660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0834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r>
              <a:rPr lang="sv-SE" dirty="0"/>
              <a:t>Logotyper för, från vänster: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Unesco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Världshandelsorganisationen (WTO)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Europeiska Unionen (EU)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Förenta Nationernas livsmedels- och jordbruksorganisation (FAO)Förenta Nationerna (FN)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Världshandelsorganisationen (WTO)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Världsbanken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2746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576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En marknadsgata i </a:t>
            </a:r>
            <a:r>
              <a:rPr lang="sv-SE" dirty="0" smtClean="0"/>
              <a:t>Hong Kong</a:t>
            </a:r>
            <a:r>
              <a:rPr lang="sv-SE" dirty="0"/>
              <a:t>, Kina.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0137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Symbolbild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8248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Ringmuren i Visby, ett av de Världsarv som utsetts i Sverige av Unesco.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9066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Personal på en klinik i  Guinea kämpar för att hjälpa människor som drabbats av Ebola i </a:t>
            </a:r>
            <a:r>
              <a:rPr lang="sv-SE" dirty="0" err="1"/>
              <a:t>Guéckédou</a:t>
            </a:r>
            <a:r>
              <a:rPr lang="sv-SE" dirty="0"/>
              <a:t>, Guinea, Västafrika. November 2014.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9963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Organisationen </a:t>
            </a:r>
            <a:r>
              <a:rPr lang="sv-SE" dirty="0" smtClean="0"/>
              <a:t>“Bin </a:t>
            </a:r>
            <a:r>
              <a:rPr lang="sv-SE" dirty="0"/>
              <a:t>utan gränser” har donerat flera bikupor, liksom denna, till FN-högkvarteret i New York. Bilden är tagen på “Världsbidagen”  den 24 maj, 2018.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4738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Bilden är tagen under en </a:t>
            </a:r>
            <a:r>
              <a:rPr lang="sv-SE" dirty="0" smtClean="0"/>
              <a:t>hög-nivå-konferens </a:t>
            </a:r>
            <a:r>
              <a:rPr lang="sv-SE" dirty="0"/>
              <a:t>om bekämpning av terrorism på FN-högkvarteret i New York, USA, 28 juni, 2018.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9822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5645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583676" y="478246"/>
            <a:ext cx="10515600" cy="1325563"/>
          </a:xfrm>
        </p:spPr>
        <p:txBody>
          <a:bodyPr anchor="t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24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6317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1454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2275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2619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170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583676" y="478246"/>
            <a:ext cx="10515600" cy="1325563"/>
          </a:xfrm>
        </p:spPr>
        <p:txBody>
          <a:bodyPr anchor="t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75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11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4998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5760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659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855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475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0616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344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33443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4" t="3444" r="44134" b="3576"/>
          <a:stretch/>
        </p:blipFill>
        <p:spPr>
          <a:xfrm>
            <a:off x="11462134" y="0"/>
            <a:ext cx="471900" cy="664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4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1" r:id="rId3"/>
    <p:sldLayoutId id="2147483660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Internationella organisationer 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1" y="1141027"/>
            <a:ext cx="9519416" cy="535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47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med rundade hörn 6"/>
          <p:cNvSpPr/>
          <p:nvPr/>
        </p:nvSpPr>
        <p:spPr>
          <a:xfrm>
            <a:off x="2268694" y="1994338"/>
            <a:ext cx="6821906" cy="4863661"/>
          </a:xfrm>
          <a:prstGeom prst="roundRect">
            <a:avLst>
              <a:gd name="adj" fmla="val 4718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13347" y="480316"/>
            <a:ext cx="10334436" cy="1325563"/>
          </a:xfrm>
        </p:spPr>
        <p:txBody>
          <a:bodyPr anchor="t"/>
          <a:lstStyle/>
          <a:p>
            <a:r>
              <a:rPr lang="sv-SE" dirty="0"/>
              <a:t>Undersök organisationen</a:t>
            </a:r>
          </a:p>
        </p:txBody>
      </p:sp>
      <p:sp>
        <p:nvSpPr>
          <p:cNvPr id="9" name="Rektangel 8"/>
          <p:cNvSpPr/>
          <p:nvPr/>
        </p:nvSpPr>
        <p:spPr>
          <a:xfrm>
            <a:off x="2268693" y="6126051"/>
            <a:ext cx="6821907" cy="7515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584" y="2280481"/>
            <a:ext cx="6192125" cy="459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02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med rundade hörn 6"/>
          <p:cNvSpPr/>
          <p:nvPr/>
        </p:nvSpPr>
        <p:spPr>
          <a:xfrm>
            <a:off x="513347" y="2678442"/>
            <a:ext cx="5735438" cy="4199171"/>
          </a:xfrm>
          <a:prstGeom prst="roundRect">
            <a:avLst>
              <a:gd name="adj" fmla="val 4718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13347" y="175432"/>
            <a:ext cx="10334436" cy="1325563"/>
          </a:xfrm>
        </p:spPr>
        <p:txBody>
          <a:bodyPr/>
          <a:lstStyle/>
          <a:p>
            <a:r>
              <a:rPr lang="sv-SE" dirty="0"/>
              <a:t>Undersök organisationen</a:t>
            </a:r>
          </a:p>
        </p:txBody>
      </p:sp>
      <p:sp>
        <p:nvSpPr>
          <p:cNvPr id="11" name="Rektangel 10"/>
          <p:cNvSpPr/>
          <p:nvPr/>
        </p:nvSpPr>
        <p:spPr>
          <a:xfrm>
            <a:off x="513347" y="6126051"/>
            <a:ext cx="10447170" cy="7515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med rundade hörn 7"/>
          <p:cNvSpPr/>
          <p:nvPr/>
        </p:nvSpPr>
        <p:spPr>
          <a:xfrm>
            <a:off x="5250167" y="1500995"/>
            <a:ext cx="5710349" cy="5357005"/>
          </a:xfrm>
          <a:prstGeom prst="roundRect">
            <a:avLst>
              <a:gd name="adj" fmla="val 4718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319" y="1779208"/>
            <a:ext cx="5109100" cy="5096906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37" y="2955488"/>
            <a:ext cx="4421929" cy="392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78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3EC094F-DD46-4645-9D24-46AE33E6D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53301" y="480316"/>
            <a:ext cx="10515600" cy="2045498"/>
          </a:xfrm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Förenta Nationerna (FN)	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="" xmlns:a16="http://schemas.microsoft.com/office/drawing/2014/main" id="{3C49C5A8-0F96-5446-AE65-F528A971A8A8}"/>
              </a:ext>
            </a:extLst>
          </p:cNvPr>
          <p:cNvSpPr txBox="1"/>
          <p:nvPr/>
        </p:nvSpPr>
        <p:spPr>
          <a:xfrm>
            <a:off x="163229" y="6539057"/>
            <a:ext cx="33303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</a:rPr>
              <a:t>Foto: UN </a:t>
            </a:r>
            <a:r>
              <a:rPr lang="sv-SE" sz="800" dirty="0" err="1">
                <a:solidFill>
                  <a:schemeClr val="bg1"/>
                </a:solidFill>
              </a:rPr>
              <a:t>photo</a:t>
            </a:r>
            <a:r>
              <a:rPr lang="sv-SE" sz="800" dirty="0">
                <a:solidFill>
                  <a:schemeClr val="bg1"/>
                </a:solidFill>
              </a:rPr>
              <a:t>/</a:t>
            </a:r>
            <a:r>
              <a:rPr lang="sv-SE" sz="800" dirty="0" err="1">
                <a:solidFill>
                  <a:schemeClr val="bg1"/>
                </a:solidFill>
              </a:rPr>
              <a:t>Louey</a:t>
            </a:r>
            <a:r>
              <a:rPr lang="sv-SE" sz="800" dirty="0">
                <a:solidFill>
                  <a:schemeClr val="bg1"/>
                </a:solidFill>
              </a:rPr>
              <a:t> Felipe</a:t>
            </a:r>
          </a:p>
        </p:txBody>
      </p:sp>
    </p:spTree>
    <p:extLst>
      <p:ext uri="{BB962C8B-B14F-4D97-AF65-F5344CB8AC3E}">
        <p14:creationId xmlns:p14="http://schemas.microsoft.com/office/powerpoint/2010/main" val="597168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3EC094F-DD46-4645-9D24-46AE33E6D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53301" y="480316"/>
            <a:ext cx="10515600" cy="204549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Europeiska Unionen (EU) 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="" xmlns:a16="http://schemas.microsoft.com/office/drawing/2014/main" id="{3C49C5A8-0F96-5446-AE65-F528A971A8A8}"/>
              </a:ext>
            </a:extLst>
          </p:cNvPr>
          <p:cNvSpPr txBox="1"/>
          <p:nvPr/>
        </p:nvSpPr>
        <p:spPr>
          <a:xfrm>
            <a:off x="163229" y="6539057"/>
            <a:ext cx="33303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Foto: </a:t>
            </a:r>
            <a:r>
              <a:rPr lang="sv-SE" sz="800" dirty="0" err="1"/>
              <a:t>Shutterstock</a:t>
            </a:r>
            <a:r>
              <a:rPr lang="sv-SE" sz="800" dirty="0"/>
              <a:t>/</a:t>
            </a:r>
            <a:r>
              <a:rPr lang="sv-SE" sz="800" dirty="0" err="1"/>
              <a:t>Jorisvo</a:t>
            </a:r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1396490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3EC094F-DD46-4645-9D24-46AE33E6D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"/>
            <a:ext cx="12403652" cy="6857056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53301" y="480316"/>
            <a:ext cx="10515600" cy="204549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Världsbanken 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="" xmlns:a16="http://schemas.microsoft.com/office/drawing/2014/main" id="{3C49C5A8-0F96-5446-AE65-F528A971A8A8}"/>
              </a:ext>
            </a:extLst>
          </p:cNvPr>
          <p:cNvSpPr txBox="1"/>
          <p:nvPr/>
        </p:nvSpPr>
        <p:spPr>
          <a:xfrm>
            <a:off x="163229" y="6539057"/>
            <a:ext cx="33303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</a:rPr>
              <a:t>Foto: </a:t>
            </a:r>
            <a:r>
              <a:rPr lang="sv-SE" sz="800" dirty="0" err="1">
                <a:solidFill>
                  <a:schemeClr val="bg1"/>
                </a:solidFill>
              </a:rPr>
              <a:t>Shutterstock</a:t>
            </a:r>
            <a:r>
              <a:rPr lang="sv-SE" sz="800" dirty="0">
                <a:solidFill>
                  <a:schemeClr val="bg1"/>
                </a:solidFill>
              </a:rPr>
              <a:t>/mark-van-</a:t>
            </a:r>
            <a:r>
              <a:rPr lang="sv-SE" sz="800" dirty="0" err="1">
                <a:solidFill>
                  <a:schemeClr val="bg1"/>
                </a:solidFill>
              </a:rPr>
              <a:t>scyoc</a:t>
            </a:r>
            <a:endParaRPr lang="sv-S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61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3EC094F-DD46-4645-9D24-46AE33E6D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53301" y="480316"/>
            <a:ext cx="10515600" cy="2045498"/>
          </a:xfrm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Världshälsoorganisationen (WHO) 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="" xmlns:a16="http://schemas.microsoft.com/office/drawing/2014/main" id="{3C49C5A8-0F96-5446-AE65-F528A971A8A8}"/>
              </a:ext>
            </a:extLst>
          </p:cNvPr>
          <p:cNvSpPr txBox="1"/>
          <p:nvPr/>
        </p:nvSpPr>
        <p:spPr>
          <a:xfrm>
            <a:off x="163229" y="6539057"/>
            <a:ext cx="33303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Foto: </a:t>
            </a:r>
            <a:r>
              <a:rPr lang="sv-SE" sz="800" dirty="0" err="1"/>
              <a:t>Shutterstock</a:t>
            </a:r>
            <a:r>
              <a:rPr lang="sv-SE" sz="800" dirty="0"/>
              <a:t>/Eric </a:t>
            </a:r>
            <a:r>
              <a:rPr lang="sv-SE" sz="800" dirty="0" err="1"/>
              <a:t>Bridiers</a:t>
            </a:r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1717576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3EC094F-DD46-4645-9D24-46AE33E6D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53301" y="480316"/>
            <a:ext cx="10515600" cy="204549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Förenta Nationernas livsmedels- </a:t>
            </a:r>
            <a:br>
              <a:rPr lang="sv-SE" dirty="0"/>
            </a:br>
            <a:r>
              <a:rPr lang="sv-SE" dirty="0"/>
              <a:t>och jordbruksorganisation (FAO) 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="" xmlns:a16="http://schemas.microsoft.com/office/drawing/2014/main" id="{3C49C5A8-0F96-5446-AE65-F528A971A8A8}"/>
              </a:ext>
            </a:extLst>
          </p:cNvPr>
          <p:cNvSpPr txBox="1"/>
          <p:nvPr/>
        </p:nvSpPr>
        <p:spPr>
          <a:xfrm>
            <a:off x="163229" y="6539057"/>
            <a:ext cx="33303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  <a:latin typeface="source sans pro" panose="020F0502020204030204" pitchFamily="34" charset="0"/>
              </a:rPr>
              <a:t>Foto: CC BY-NC-SA 2.0</a:t>
            </a:r>
          </a:p>
        </p:txBody>
      </p:sp>
    </p:spTree>
    <p:extLst>
      <p:ext uri="{BB962C8B-B14F-4D97-AF65-F5344CB8AC3E}">
        <p14:creationId xmlns:p14="http://schemas.microsoft.com/office/powerpoint/2010/main" val="2266238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3EC094F-DD46-4645-9D24-46AE33E6D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53301" y="480316"/>
            <a:ext cx="10515600" cy="2045498"/>
          </a:xfrm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Världshandelsorganisationen (WTO) 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="" xmlns:a16="http://schemas.microsoft.com/office/drawing/2014/main" id="{3C49C5A8-0F96-5446-AE65-F528A971A8A8}"/>
              </a:ext>
            </a:extLst>
          </p:cNvPr>
          <p:cNvSpPr txBox="1"/>
          <p:nvPr/>
        </p:nvSpPr>
        <p:spPr>
          <a:xfrm>
            <a:off x="163229" y="6539057"/>
            <a:ext cx="33303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Foto: </a:t>
            </a:r>
            <a:r>
              <a:rPr lang="sv-SE" sz="800" dirty="0" err="1"/>
              <a:t>Shutterstock</a:t>
            </a:r>
            <a:r>
              <a:rPr lang="sv-SE" sz="800" dirty="0"/>
              <a:t>/</a:t>
            </a:r>
            <a:r>
              <a:rPr lang="sv-SE" sz="800" dirty="0" err="1"/>
              <a:t>Ecroy</a:t>
            </a:r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1289609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53301" y="3554591"/>
            <a:ext cx="10515600" cy="204549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Unesco (</a:t>
            </a:r>
            <a:r>
              <a:rPr lang="sv-SE" b="0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Organisationen för utbildning, vetenskap, kultur och kommunikation)</a:t>
            </a:r>
            <a:br>
              <a:rPr lang="sv-SE" b="0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sv-SE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="" xmlns:a16="http://schemas.microsoft.com/office/drawing/2014/main" id="{3C49C5A8-0F96-5446-AE65-F528A971A8A8}"/>
              </a:ext>
            </a:extLst>
          </p:cNvPr>
          <p:cNvSpPr txBox="1"/>
          <p:nvPr/>
        </p:nvSpPr>
        <p:spPr>
          <a:xfrm>
            <a:off x="163229" y="6539057"/>
            <a:ext cx="33303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</a:rPr>
              <a:t>Foto: </a:t>
            </a:r>
            <a:r>
              <a:rPr lang="sv-SE" sz="800" dirty="0" err="1">
                <a:solidFill>
                  <a:schemeClr val="bg1"/>
                </a:solidFill>
              </a:rPr>
              <a:t>Shutterstock</a:t>
            </a:r>
            <a:r>
              <a:rPr lang="sv-SE" sz="800" dirty="0">
                <a:solidFill>
                  <a:schemeClr val="bg1"/>
                </a:solidFill>
              </a:rPr>
              <a:t>/</a:t>
            </a:r>
            <a:r>
              <a:rPr lang="sv-SE" sz="800" dirty="0" err="1">
                <a:solidFill>
                  <a:schemeClr val="bg1"/>
                </a:solidFill>
              </a:rPr>
              <a:t>Eqroy</a:t>
            </a:r>
            <a:endParaRPr lang="sv-S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79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55" y="827689"/>
            <a:ext cx="5170670" cy="5170670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71" y="849198"/>
            <a:ext cx="5093023" cy="509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9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1" y="1141027"/>
            <a:ext cx="9519416" cy="5354041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7" y="700572"/>
            <a:ext cx="10058400" cy="521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5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Landguiden </a:t>
            </a:r>
            <a:br>
              <a:rPr lang="sv-SE" dirty="0"/>
            </a:br>
            <a:r>
              <a:rPr lang="sv-SE" dirty="0"/>
              <a:t>i skolan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1" y="1141027"/>
            <a:ext cx="9519416" cy="535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26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1BF52E6-7464-4943-9EB6-DF0BEC8A3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83676" y="480316"/>
            <a:ext cx="10515600" cy="204549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Handelsavtal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8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57C4DE0-6A97-6041-A7A2-001644F84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C49C5A8-0F96-5446-AE65-F528A971A8A8}"/>
              </a:ext>
            </a:extLst>
          </p:cNvPr>
          <p:cNvSpPr txBox="1"/>
          <p:nvPr/>
        </p:nvSpPr>
        <p:spPr>
          <a:xfrm>
            <a:off x="163229" y="6539057"/>
            <a:ext cx="33303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Foto: Daniel </a:t>
            </a:r>
            <a:r>
              <a:rPr lang="sv-SE" sz="800" dirty="0" err="1"/>
              <a:t>Cheung</a:t>
            </a:r>
            <a:endParaRPr lang="sv-SE" sz="800" dirty="0"/>
          </a:p>
        </p:txBody>
      </p:sp>
      <p:sp>
        <p:nvSpPr>
          <p:cNvPr id="6" name="Rubrik 1"/>
          <p:cNvSpPr txBox="1">
            <a:spLocks/>
          </p:cNvSpPr>
          <p:nvPr/>
        </p:nvSpPr>
        <p:spPr>
          <a:xfrm>
            <a:off x="583676" y="480316"/>
            <a:ext cx="10515600" cy="204549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sv-SE" dirty="0"/>
              <a:t>Väpnade konflikter</a:t>
            </a:r>
          </a:p>
        </p:txBody>
      </p:sp>
    </p:spTree>
    <p:extLst>
      <p:ext uri="{BB962C8B-B14F-4D97-AF65-F5344CB8AC3E}">
        <p14:creationId xmlns:p14="http://schemas.microsoft.com/office/powerpoint/2010/main" val="567599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57C4DE0-6A97-6041-A7A2-001644F84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83676" y="480317"/>
            <a:ext cx="9931924" cy="898904"/>
          </a:xfrm>
        </p:spPr>
        <p:txBody>
          <a:bodyPr anchor="t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Världsarv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="" xmlns:a16="http://schemas.microsoft.com/office/drawing/2014/main" id="{3C49C5A8-0F96-5446-AE65-F528A971A8A8}"/>
              </a:ext>
            </a:extLst>
          </p:cNvPr>
          <p:cNvSpPr txBox="1"/>
          <p:nvPr/>
        </p:nvSpPr>
        <p:spPr>
          <a:xfrm>
            <a:off x="163229" y="6539057"/>
            <a:ext cx="33303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</a:rPr>
              <a:t>Foto: </a:t>
            </a:r>
            <a:r>
              <a:rPr lang="sv-SE" sz="800" dirty="0" err="1">
                <a:solidFill>
                  <a:schemeClr val="bg1"/>
                </a:solidFill>
              </a:rPr>
              <a:t>Artifex_CCBY</a:t>
            </a:r>
            <a:r>
              <a:rPr lang="sv-SE" sz="800" dirty="0">
                <a:solidFill>
                  <a:schemeClr val="bg1"/>
                </a:solidFill>
              </a:rPr>
              <a:t>-SA 3.0</a:t>
            </a:r>
          </a:p>
        </p:txBody>
      </p:sp>
    </p:spTree>
    <p:extLst>
      <p:ext uri="{BB962C8B-B14F-4D97-AF65-F5344CB8AC3E}">
        <p14:creationId xmlns:p14="http://schemas.microsoft.com/office/powerpoint/2010/main" val="1945353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3E5A34C-3B4A-AF4C-BEF1-FEC149F32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45690" y="480317"/>
            <a:ext cx="10515600" cy="2045498"/>
          </a:xfrm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Pandemier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C49C5A8-0F96-5446-AE65-F528A971A8A8}"/>
              </a:ext>
            </a:extLst>
          </p:cNvPr>
          <p:cNvSpPr txBox="1"/>
          <p:nvPr/>
        </p:nvSpPr>
        <p:spPr>
          <a:xfrm>
            <a:off x="163229" y="6539057"/>
            <a:ext cx="33303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</a:rPr>
              <a:t>Foto: UN Photo/Ari </a:t>
            </a:r>
            <a:r>
              <a:rPr lang="sv-SE" sz="800">
                <a:solidFill>
                  <a:schemeClr val="bg1"/>
                </a:solidFill>
              </a:rPr>
              <a:t>Gaitanis</a:t>
            </a:r>
            <a:endParaRPr lang="sv-S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89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C94B09B-A6DC-A242-9BE7-1ACD772E6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955578" y="2542533"/>
            <a:ext cx="9694029" cy="2045498"/>
          </a:xfrm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Bevara biologisk mångfald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="" xmlns:a16="http://schemas.microsoft.com/office/drawing/2014/main" id="{3C49C5A8-0F96-5446-AE65-F528A971A8A8}"/>
              </a:ext>
            </a:extLst>
          </p:cNvPr>
          <p:cNvSpPr txBox="1"/>
          <p:nvPr/>
        </p:nvSpPr>
        <p:spPr>
          <a:xfrm>
            <a:off x="163229" y="6539057"/>
            <a:ext cx="33303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Foto: UN </a:t>
            </a:r>
            <a:r>
              <a:rPr lang="sv-SE" sz="800" dirty="0" err="1"/>
              <a:t>photo</a:t>
            </a:r>
            <a:r>
              <a:rPr lang="sv-SE" sz="800" dirty="0"/>
              <a:t>/Manuel Elias</a:t>
            </a:r>
          </a:p>
        </p:txBody>
      </p:sp>
    </p:spTree>
    <p:extLst>
      <p:ext uri="{BB962C8B-B14F-4D97-AF65-F5344CB8AC3E}">
        <p14:creationId xmlns:p14="http://schemas.microsoft.com/office/powerpoint/2010/main" val="2243492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3EC094F-DD46-4645-9D24-46AE33E6D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54473" y="480316"/>
            <a:ext cx="10515600" cy="2045498"/>
          </a:xfrm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Terrorism	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="" xmlns:a16="http://schemas.microsoft.com/office/drawing/2014/main" id="{3C49C5A8-0F96-5446-AE65-F528A971A8A8}"/>
              </a:ext>
            </a:extLst>
          </p:cNvPr>
          <p:cNvSpPr txBox="1"/>
          <p:nvPr/>
        </p:nvSpPr>
        <p:spPr>
          <a:xfrm>
            <a:off x="163229" y="6539057"/>
            <a:ext cx="33303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Foto: UN </a:t>
            </a:r>
            <a:r>
              <a:rPr lang="sv-SE" sz="800" dirty="0" err="1"/>
              <a:t>photo</a:t>
            </a:r>
            <a:r>
              <a:rPr lang="sv-SE" sz="800" dirty="0"/>
              <a:t>/Mark </a:t>
            </a:r>
            <a:r>
              <a:rPr lang="sv-SE" sz="800" dirty="0" err="1"/>
              <a:t>Garten</a:t>
            </a:r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2504925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" y="372380"/>
            <a:ext cx="10054665" cy="6160768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13347" y="829579"/>
            <a:ext cx="10334436" cy="2544242"/>
          </a:xfrm>
        </p:spPr>
        <p:txBody>
          <a:bodyPr anchor="t"/>
          <a:lstStyle/>
          <a:p>
            <a:pPr algn="r"/>
            <a:r>
              <a:rPr lang="sv-SE" dirty="0"/>
              <a:t>Landguiden: </a:t>
            </a:r>
            <a:br>
              <a:rPr lang="sv-SE" dirty="0"/>
            </a:br>
            <a:r>
              <a:rPr lang="sv-SE" dirty="0"/>
              <a:t>Internationella </a:t>
            </a:r>
            <a:br>
              <a:rPr lang="sv-SE" dirty="0"/>
            </a:br>
            <a:r>
              <a:rPr lang="sv-SE" dirty="0"/>
              <a:t>organisationer</a:t>
            </a:r>
          </a:p>
        </p:txBody>
      </p:sp>
    </p:spTree>
    <p:extLst>
      <p:ext uri="{BB962C8B-B14F-4D97-AF65-F5344CB8AC3E}">
        <p14:creationId xmlns:p14="http://schemas.microsoft.com/office/powerpoint/2010/main" val="804787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2065</TotalTime>
  <Words>284</Words>
  <Application>Microsoft Macintosh PowerPoint</Application>
  <PresentationFormat>Bredbild</PresentationFormat>
  <Paragraphs>72</Paragraphs>
  <Slides>20</Slides>
  <Notes>20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24" baseType="lpstr">
      <vt:lpstr>Calibri</vt:lpstr>
      <vt:lpstr>source sans pro</vt:lpstr>
      <vt:lpstr>Arial</vt:lpstr>
      <vt:lpstr>Office-tema</vt:lpstr>
      <vt:lpstr>Internationella organisationer </vt:lpstr>
      <vt:lpstr>PowerPoint-presentation</vt:lpstr>
      <vt:lpstr>Handelsavtal</vt:lpstr>
      <vt:lpstr>PowerPoint-presentation</vt:lpstr>
      <vt:lpstr>Världsarv</vt:lpstr>
      <vt:lpstr>Pandemier</vt:lpstr>
      <vt:lpstr>Bevara biologisk mångfald</vt:lpstr>
      <vt:lpstr>Terrorism </vt:lpstr>
      <vt:lpstr>Landguiden:  Internationella  organisationer</vt:lpstr>
      <vt:lpstr>Undersök organisationen</vt:lpstr>
      <vt:lpstr>Undersök organisationen</vt:lpstr>
      <vt:lpstr>Förenta Nationerna (FN) </vt:lpstr>
      <vt:lpstr>Europeiska Unionen (EU) </vt:lpstr>
      <vt:lpstr>Världsbanken </vt:lpstr>
      <vt:lpstr>Världshälsoorganisationen (WHO) </vt:lpstr>
      <vt:lpstr>Förenta Nationernas livsmedels-  och jordbruksorganisation (FAO) </vt:lpstr>
      <vt:lpstr>Världshandelsorganisationen (WTO) </vt:lpstr>
      <vt:lpstr>Unesco (Organisationen för utbildning, vetenskap, kultur och kommunikation) </vt:lpstr>
      <vt:lpstr>PowerPoint-presentation</vt:lpstr>
      <vt:lpstr>Landguiden  i skolan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Andreas Hallbert</dc:creator>
  <cp:lastModifiedBy>andreas</cp:lastModifiedBy>
  <cp:revision>83</cp:revision>
  <dcterms:created xsi:type="dcterms:W3CDTF">2018-12-28T10:34:32Z</dcterms:created>
  <dcterms:modified xsi:type="dcterms:W3CDTF">2019-01-28T12:41:48Z</dcterms:modified>
</cp:coreProperties>
</file>